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_rels/notesSlide8.xml.rels" ContentType="application/vnd.openxmlformats-package.relationships+xml"/>
  <Override PartName="/ppt/notesSlides/_rels/notesSlide7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5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.xml.rels" ContentType="application/vnd.openxmlformats-package.relationships+xml"/>
  <Override PartName="/ppt/notesSlides/_rels/notesSlide9.xml.rels" ContentType="application/vnd.openxmlformats-package.relationships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6.xml" ContentType="application/vnd.openxmlformats-officedocument.presentationml.notesSlide+xml"/>
  <Override PartName="/ppt/_rels/presentation.xml.rels" ContentType="application/vnd.openxmlformats-package.relationships+xml"/>
  <Override PartName="/ppt/media/image19.jpeg" ContentType="image/jpeg"/>
  <Override PartName="/ppt/media/image8.jpeg" ContentType="image/jpeg"/>
  <Override PartName="/ppt/media/image20.jpeg" ContentType="image/jpeg"/>
  <Override PartName="/ppt/media/image11.png" ContentType="image/png"/>
  <Override PartName="/ppt/media/image22.jpeg" ContentType="image/jpeg"/>
  <Override PartName="/ppt/media/image1.jpeg" ContentType="image/jpeg"/>
  <Override PartName="/ppt/media/image24.jpeg" ContentType="image/jpeg"/>
  <Override PartName="/ppt/media/image35.png" ContentType="image/png"/>
  <Override PartName="/ppt/media/image14.jpeg" ContentType="image/jpeg"/>
  <Override PartName="/ppt/media/image3.jpeg" ContentType="image/jpeg"/>
  <Override PartName="/ppt/media/image31.jpeg" ContentType="image/jpeg"/>
  <Override PartName="/ppt/media/image26.jpeg" ContentType="image/jpeg"/>
  <Override PartName="/ppt/media/image16.jpeg" ContentType="image/jpeg"/>
  <Override PartName="/ppt/media/image5.jpeg" ContentType="image/jpeg"/>
  <Override PartName="/ppt/media/image4.png" ContentType="image/png"/>
  <Override PartName="/ppt/media/image33.jpeg" ContentType="image/jpeg"/>
  <Override PartName="/ppt/media/image28.jpeg" ContentType="image/jpeg"/>
  <Override PartName="/ppt/media/image18.jpeg" ContentType="image/jpeg"/>
  <Override PartName="/ppt/media/image10.png" ContentType="image/png"/>
  <Override PartName="/ppt/media/image9.jpeg" ContentType="image/jpeg"/>
  <Override PartName="/ppt/media/image12.png" ContentType="image/png"/>
  <Override PartName="/ppt/media/image21.png" ContentType="image/png"/>
  <Override PartName="/ppt/media/image23.jpeg" ContentType="image/jpeg"/>
  <Override PartName="/ppt/media/image25.png" ContentType="image/png"/>
  <Override PartName="/ppt/media/image13.jpeg" ContentType="image/jpeg"/>
  <Override PartName="/ppt/media/image2.jpeg" ContentType="image/jpeg"/>
  <Override PartName="/ppt/media/image30.jpeg" ContentType="image/jpeg"/>
  <Override PartName="/ppt/media/image36.png" ContentType="image/png"/>
  <Override PartName="/ppt/media/image15.jpeg" ContentType="image/jpeg"/>
  <Override PartName="/ppt/media/image29.png" ContentType="image/png"/>
  <Override PartName="/ppt/media/image32.jpeg" ContentType="image/jpeg"/>
  <Override PartName="/ppt/media/image27.jpeg" ContentType="image/jpeg"/>
  <Override PartName="/ppt/media/image17.jpeg" ContentType="image/jpeg"/>
  <Override PartName="/ppt/media/image6.jpeg" ContentType="image/jpeg"/>
  <Override PartName="/ppt/media/image34.jpeg" ContentType="image/jpeg"/>
  <Override PartName="/ppt/media/image7.png" ContentType="image/png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_rels/slideLayout3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6.xml.rels" ContentType="application/vnd.openxmlformats-package.relationships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_rels/slide5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20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1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3.xml.rels" ContentType="application/vnd.openxmlformats-package.relationships+xml"/>
  <Override PartName="/ppt/slides/_rels/slide19.xml.rels" ContentType="application/vnd.openxmlformats-package.relationships+xml"/>
  <Override PartName="/ppt/slides/_rels/slide6.xml.rels" ContentType="application/vnd.openxmlformats-package.relationships+xml"/>
  <Override PartName="/ppt/slides/_rels/slide22.xml.rels" ContentType="application/vnd.openxmlformats-package.relationships+xml"/>
  <Override PartName="/ppt/slides/_rels/slide18.xml.rels" ContentType="application/vnd.openxmlformats-package.relationships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Masters/slideMaster1.xml" ContentType="application/vnd.openxmlformats-officedocument.presentationml.slideMaster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bIns="0" lIns="0" rIns="0" tIns="0" wrap="none"/>
          <a:p>
            <a:r>
              <a:rPr lang="sv-SE"/>
              <a:t>Click to edit the notes format</a:t>
            </a:r>
            <a:endParaRPr/>
          </a:p>
        </p:txBody>
      </p:sp>
      <p:sp>
        <p:nvSpPr>
          <p:cNvPr id="164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2975760" cy="456840"/>
          </a:xfrm>
          <a:prstGeom prst="rect">
            <a:avLst/>
          </a:prstGeom>
        </p:spPr>
        <p:txBody>
          <a:bodyPr bIns="0" lIns="0" rIns="0" tIns="0" wrap="none"/>
          <a:p>
            <a:r>
              <a:rPr lang="sv-SE" sz="1400"/>
              <a:t>&lt;header&gt;</a:t>
            </a:r>
            <a:endParaRPr/>
          </a:p>
        </p:txBody>
      </p:sp>
      <p:sp>
        <p:nvSpPr>
          <p:cNvPr id="165" name="PlaceHolder 3"/>
          <p:cNvSpPr>
            <a:spLocks noGrp="1"/>
          </p:cNvSpPr>
          <p:nvPr>
            <p:ph type="dt"/>
          </p:nvPr>
        </p:nvSpPr>
        <p:spPr>
          <a:xfrm>
            <a:off x="3881880" y="0"/>
            <a:ext cx="2975760" cy="456840"/>
          </a:xfrm>
          <a:prstGeom prst="rect">
            <a:avLst/>
          </a:prstGeom>
        </p:spPr>
        <p:txBody>
          <a:bodyPr bIns="0" lIns="0" rIns="0" tIns="0" wrap="none"/>
          <a:p>
            <a:pPr algn="r"/>
            <a:r>
              <a:rPr lang="sv-SE" sz="1400"/>
              <a:t>&lt;date/time&gt;</a:t>
            </a:r>
            <a:endParaRPr/>
          </a:p>
        </p:txBody>
      </p:sp>
      <p:sp>
        <p:nvSpPr>
          <p:cNvPr id="166" name="PlaceHolder 4"/>
          <p:cNvSpPr>
            <a:spLocks noGrp="1"/>
          </p:cNvSpPr>
          <p:nvPr>
            <p:ph type="ftr"/>
          </p:nvPr>
        </p:nvSpPr>
        <p:spPr>
          <a:xfrm>
            <a:off x="0" y="8686800"/>
            <a:ext cx="2975760" cy="456840"/>
          </a:xfrm>
          <a:prstGeom prst="rect">
            <a:avLst/>
          </a:prstGeom>
        </p:spPr>
        <p:txBody>
          <a:bodyPr anchor="b" bIns="0" lIns="0" rIns="0" tIns="0" wrap="none"/>
          <a:p>
            <a:r>
              <a:rPr lang="sv-SE" sz="1400"/>
              <a:t>&lt;footer&gt;</a:t>
            </a:r>
            <a:endParaRPr/>
          </a:p>
        </p:txBody>
      </p:sp>
      <p:sp>
        <p:nvSpPr>
          <p:cNvPr id="167" name="PlaceHolder 5"/>
          <p:cNvSpPr>
            <a:spLocks noGrp="1"/>
          </p:cNvSpPr>
          <p:nvPr>
            <p:ph type="sldNum"/>
          </p:nvPr>
        </p:nvSpPr>
        <p:spPr>
          <a:xfrm>
            <a:off x="3881880" y="8686800"/>
            <a:ext cx="2975760" cy="456840"/>
          </a:xfrm>
          <a:prstGeom prst="rect">
            <a:avLst/>
          </a:prstGeom>
        </p:spPr>
        <p:txBody>
          <a:bodyPr anchor="b" bIns="0" lIns="0" rIns="0" tIns="0" wrap="none"/>
          <a:p>
            <a:pPr algn="r"/>
            <a:fld id="{815151A1-31A1-41B1-A141-A191A1518131}" type="slidenum">
              <a:rPr lang="sv-SE" sz="1400"/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bIns="45000" lIns="90000" rIns="90000" tIns="45000"/>
          <a:p>
            <a:r>
              <a:rPr lang="sv-SE">
                <a:solidFill>
                  <a:srgbClr val="000000"/>
                </a:solidFill>
                <a:latin typeface="+mn-lt"/>
                <a:ea typeface="+mn-ea"/>
              </a:rPr>
              <a:t>Kort beskrivning vilka Hybricon är</a:t>
            </a:r>
            <a:endParaRPr/>
          </a:p>
        </p:txBody>
      </p:sp>
      <p:sp>
        <p:nvSpPr>
          <p:cNvPr id="242" name="TextShape 2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bIns="45000" lIns="90000" rIns="90000" tIns="45000"/>
          <a:p>
            <a:fld id="{C15101A1-B131-4181-B161-F1A181115141}" type="slidenum">
              <a:rPr lang="sv-S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260" name="TextShape 2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bIns="45000" lIns="90000" rIns="90000" tIns="45000"/>
          <a:p>
            <a:fld id="{E1916191-D1D1-4111-8131-11F161611171}" type="slidenum">
              <a:rPr lang="sv-S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bIns="45000" lIns="90000" rIns="90000" tIns="45000"/>
          <a:p>
            <a:r>
              <a:rPr lang="sv-SE">
                <a:solidFill>
                  <a:srgbClr val="000000"/>
                </a:solidFill>
                <a:latin typeface="+mn-lt"/>
                <a:ea typeface="+mn-ea"/>
              </a:rPr>
              <a:t>Kort beskrivning vilka Hybricon är</a:t>
            </a:r>
            <a:endParaRPr/>
          </a:p>
        </p:txBody>
      </p:sp>
      <p:sp>
        <p:nvSpPr>
          <p:cNvPr id="244" name="TextShape 2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bIns="45000" lIns="90000" rIns="90000" tIns="45000"/>
          <a:p>
            <a:fld id="{B1819191-8181-4101-9171-817161814141}" type="slidenum">
              <a:rPr lang="sv-S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262" name="TextShape 2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bIns="45000" lIns="90000" rIns="90000" tIns="45000"/>
          <a:p>
            <a:fld id="{8101E161-D1B1-4111-A1E1-217151610111}" type="slidenum">
              <a:rPr lang="sv-S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bIns="45000" lIns="90000" rIns="90000" tIns="45000"/>
          <a:p>
            <a:r>
              <a:rPr lang="sv-SE">
                <a:solidFill>
                  <a:srgbClr val="000000"/>
                </a:solidFill>
                <a:latin typeface="+mn-lt"/>
                <a:ea typeface="+mn-ea"/>
              </a:rPr>
              <a:t>Kort beskrivning vilka Hybricon är</a:t>
            </a:r>
            <a:endParaRPr/>
          </a:p>
        </p:txBody>
      </p:sp>
      <p:sp>
        <p:nvSpPr>
          <p:cNvPr id="246" name="TextShape 2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bIns="45000" lIns="90000" rIns="90000" tIns="45000"/>
          <a:p>
            <a:fld id="{813151A1-6131-4191-A121-B181C1E1D131}" type="slidenum">
              <a:rPr lang="sv-S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248" name="TextShape 2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bIns="45000" lIns="90000" rIns="90000" tIns="45000"/>
          <a:p>
            <a:fld id="{6151A131-C131-4161-9111-A1816121D191}" type="slidenum">
              <a:rPr lang="sv-S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250" name="TextShape 2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bIns="45000" lIns="90000" rIns="90000" tIns="45000"/>
          <a:p>
            <a:fld id="{D141C111-B1F1-41F1-91C1-619101F12161}" type="slidenum">
              <a:rPr lang="sv-S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252" name="TextShape 2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bIns="45000" lIns="90000" rIns="90000" tIns="45000"/>
          <a:p>
            <a:fld id="{71A15141-C141-4191-9111-01F171D1E1D1}" type="slidenum">
              <a:rPr lang="sv-S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254" name="TextShape 2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bIns="45000" lIns="90000" rIns="90000" tIns="45000"/>
          <a:p>
            <a:fld id="{B1D1F181-0121-4151-A111-9101F19181D1}" type="slidenum">
              <a:rPr lang="sv-S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256" name="TextShape 2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bIns="45000" lIns="90000" rIns="90000" tIns="45000"/>
          <a:p>
            <a:fld id="{A1B1A1B1-A1C1-4181-8111-71514141D181}" type="slidenum">
              <a:rPr lang="sv-S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258" name="TextShape 2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bIns="45000" lIns="90000" rIns="90000" tIns="45000"/>
          <a:p>
            <a:fld id="{0101F171-A181-4171-9141-E1115151C1A1}" type="slidenum">
              <a:rPr lang="sv-S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8243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4687560"/>
            <a:ext cx="8243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81080" y="468756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57200" y="468756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2901600"/>
            <a:ext cx="8243640" cy="34200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8243640" cy="3419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3419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3419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457200" y="1592280"/>
            <a:ext cx="8229240" cy="47289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57200" y="468756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3419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2901600"/>
            <a:ext cx="8243640" cy="34200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3419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681080" y="468756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57200" y="4687560"/>
            <a:ext cx="824328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8243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7200" y="4687560"/>
            <a:ext cx="8243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681080" y="468756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468756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457200" y="2901600"/>
            <a:ext cx="8243640" cy="34200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8243640" cy="3419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3419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3419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8243640" cy="3419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457200" y="1592280"/>
            <a:ext cx="8229240" cy="47289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57200" y="468756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3419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3419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681080" y="468756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57200" y="4687560"/>
            <a:ext cx="824328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8243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57200" y="4687560"/>
            <a:ext cx="8243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681080" y="468756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457200" y="468756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457200" y="2901600"/>
            <a:ext cx="8243640" cy="34200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8243640" cy="3419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3419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3419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3419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3419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ubTitle"/>
          </p:nvPr>
        </p:nvSpPr>
        <p:spPr>
          <a:xfrm>
            <a:off x="457200" y="1592280"/>
            <a:ext cx="8229240" cy="47289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57200" y="468756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3419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3419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4681080" y="468756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457200" y="4687560"/>
            <a:ext cx="824328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8243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57200" y="4687560"/>
            <a:ext cx="8243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4681080" y="468756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457200" y="468756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1592280"/>
            <a:ext cx="8229240" cy="47289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57200" y="468756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3419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34196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81080" y="468756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8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81080" y="2901600"/>
            <a:ext cx="402264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4687560"/>
            <a:ext cx="8243280" cy="1630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0" name="Bildobjekt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7400" cy="6857640"/>
          </a:xfrm>
          <a:prstGeom prst="rect">
            <a:avLst/>
          </a:prstGeom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sv-SE"/>
              <a:t>Click to edit the title text format</a:t>
            </a:r>
            <a:endParaRPr/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6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sv-SE"/>
              <a:t>Click to edit the outline text format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sv-SE"/>
              <a:t>Second Outline Level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sv-SE"/>
              <a:t>Third Outline Level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sv-SE"/>
              <a:t>Fourth Outline Level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sv-SE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sv-SE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sv-SE"/>
              <a:t>Seventh Outline Level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sv-SE"/>
              <a:t>Eighth Outline Level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sv-SE"/>
              <a:t>Ninth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5" name="Bildobjekt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4680"/>
            <a:ext cx="9143640" cy="1400760"/>
          </a:xfrm>
          <a:prstGeom prst="rect">
            <a:avLst/>
          </a:prstGeom>
        </p:spPr>
      </p:pic>
      <p:pic>
        <p:nvPicPr>
          <p:cNvPr descr="" id="36" name="Bildobjekt 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00440"/>
            <a:ext cx="9143640" cy="457200"/>
          </a:xfrm>
          <a:prstGeom prst="rect">
            <a:avLst/>
          </a:prstGeom>
        </p:spPr>
      </p:pic>
      <p:sp>
        <p:nvSpPr>
          <p:cNvPr id="37" name="CustomShape 1"/>
          <p:cNvSpPr/>
          <p:nvPr/>
        </p:nvSpPr>
        <p:spPr>
          <a:xfrm>
            <a:off x="0" y="1360440"/>
            <a:ext cx="9143640" cy="35640"/>
          </a:xfrm>
          <a:prstGeom prst="rect">
            <a:avLst/>
          </a:prstGeom>
          <a:solidFill>
            <a:srgbClr val="404040"/>
          </a:solidFill>
        </p:spPr>
      </p:sp>
      <p:sp>
        <p:nvSpPr>
          <p:cNvPr id="38" name="CustomShape 2"/>
          <p:cNvSpPr/>
          <p:nvPr/>
        </p:nvSpPr>
        <p:spPr>
          <a:xfrm>
            <a:off x="0" y="6400440"/>
            <a:ext cx="9143640" cy="71640"/>
          </a:xfrm>
          <a:prstGeom prst="rect">
            <a:avLst/>
          </a:prstGeom>
          <a:solidFill>
            <a:srgbClr val="404040"/>
          </a:solidFill>
        </p:spPr>
      </p:sp>
      <p:pic>
        <p:nvPicPr>
          <p:cNvPr descr="" id="39" name="Bildobjekt 17"/>
          <p:cNvPicPr/>
          <p:nvPr/>
        </p:nvPicPr>
        <p:blipFill>
          <a:blip r:embed="rId4"/>
          <a:stretch>
            <a:fillRect/>
          </a:stretch>
        </p:blipFill>
        <p:spPr>
          <a:xfrm>
            <a:off x="8243640" y="5824800"/>
            <a:ext cx="900000" cy="1034640"/>
          </a:xfrm>
          <a:prstGeom prst="rect">
            <a:avLst/>
          </a:prstGeom>
        </p:spPr>
      </p:pic>
      <p:sp>
        <p:nvSpPr>
          <p:cNvPr id="40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bIns="45000" lIns="90000" rIns="90000" tIns="45000"/>
          <a:p>
            <a:r>
              <a:rPr lang="sv-SE">
                <a:solidFill>
                  <a:srgbClr val="000000"/>
                </a:solidFill>
                <a:latin typeface="Calibri"/>
              </a:rPr>
              <a:t>2012-10-08</a:t>
            </a:r>
            <a:endParaRPr/>
          </a:p>
        </p:txBody>
      </p:sp>
      <p:sp>
        <p:nvSpPr>
          <p:cNvPr id="41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42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bIns="45000" lIns="90000" rIns="90000" tIns="45000"/>
          <a:p>
            <a:fld id="{61012111-5151-41C1-A151-E151910181C1}" type="slidenum">
              <a:rPr lang="sv-SE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  <p:sp>
        <p:nvSpPr>
          <p:cNvPr id="43" name="PlaceHolder 6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29240" cy="1007640"/>
          </a:xfrm>
          <a:prstGeom prst="rect">
            <a:avLst/>
          </a:prstGeom>
        </p:spPr>
        <p:txBody>
          <a:bodyPr anchor="b"/>
          <a:p>
            <a:r>
              <a:rPr b="1" lang="sv-SE" sz="3200">
                <a:solidFill>
                  <a:srgbClr val="000000"/>
                </a:solidFill>
                <a:latin typeface="Verdana"/>
              </a:rPr>
              <a:t>Click to edit the title text formatKlicka här för att ändra format</a:t>
            </a:r>
            <a:endParaRPr/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457200" y="2901600"/>
            <a:ext cx="8243640" cy="3419640"/>
          </a:xfrm>
          <a:prstGeom prst="rect">
            <a:avLst/>
          </a:prstGeom>
        </p:spPr>
        <p:txBody>
          <a:bodyPr bIns="45000" lIns="90000" rIns="90000" tIns="45000"/>
          <a:p>
            <a:pPr>
              <a:buSzPct val="45000"/>
              <a:buFont typeface="StarSymbol"/>
              <a:buChar char=""/>
            </a:pPr>
            <a:r>
              <a:rPr lang="sv-S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sv-SE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sv-SE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sv-SE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sv-SE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sv-SE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sv-SE">
                <a:solidFill>
                  <a:srgbClr val="000000"/>
                </a:solidFill>
                <a:latin typeface="Calibri"/>
              </a:rPr>
              <a:t>Seventh Outline Level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sv-SE">
                <a:solidFill>
                  <a:srgbClr val="000000"/>
                </a:solidFill>
                <a:latin typeface="Calibri"/>
              </a:rPr>
              <a:t>Eighth Outline Level</a:t>
            </a:r>
            <a:endParaRPr/>
          </a:p>
          <a:p>
            <a:r>
              <a:rPr lang="sv-SE">
                <a:solidFill>
                  <a:srgbClr val="000000"/>
                </a:solidFill>
                <a:latin typeface="Calibri"/>
              </a:rPr>
              <a:t>Ninth Outline LevelKlicka här för att ändra format på bakgrundstexten</a:t>
            </a:r>
            <a:endParaRPr/>
          </a:p>
          <a:p>
            <a:r>
              <a:rPr lang="sv-SE">
                <a:solidFill>
                  <a:srgbClr val="000000"/>
                </a:solidFill>
                <a:latin typeface="Calibri"/>
              </a:rPr>
              <a:t>Nivå två</a:t>
            </a:r>
            <a:endParaRPr/>
          </a:p>
          <a:p>
            <a:r>
              <a:rPr lang="sv-SE">
                <a:solidFill>
                  <a:srgbClr val="000000"/>
                </a:solidFill>
                <a:latin typeface="Calibri"/>
              </a:rPr>
              <a:t>Nivå tre</a:t>
            </a:r>
            <a:endParaRPr/>
          </a:p>
          <a:p>
            <a:r>
              <a:rPr lang="sv-SE">
                <a:solidFill>
                  <a:srgbClr val="000000"/>
                </a:solidFill>
                <a:latin typeface="Calibri"/>
              </a:rPr>
              <a:t>Nivå fyra</a:t>
            </a:r>
            <a:endParaRPr/>
          </a:p>
          <a:p>
            <a:r>
              <a:rPr lang="sv-SE">
                <a:solidFill>
                  <a:srgbClr val="000000"/>
                </a:solidFill>
                <a:latin typeface="Calibri"/>
              </a:rPr>
              <a:t>Nivå fem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77" name="Bildobjekt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4680"/>
            <a:ext cx="9143640" cy="1400760"/>
          </a:xfrm>
          <a:prstGeom prst="rect">
            <a:avLst/>
          </a:prstGeom>
        </p:spPr>
      </p:pic>
      <p:pic>
        <p:nvPicPr>
          <p:cNvPr descr="" id="78" name="Bildobjekt 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00440"/>
            <a:ext cx="9143640" cy="457200"/>
          </a:xfrm>
          <a:prstGeom prst="rect">
            <a:avLst/>
          </a:prstGeom>
        </p:spPr>
      </p:pic>
      <p:sp>
        <p:nvSpPr>
          <p:cNvPr id="79" name="CustomShape 1"/>
          <p:cNvSpPr/>
          <p:nvPr/>
        </p:nvSpPr>
        <p:spPr>
          <a:xfrm>
            <a:off x="0" y="1360440"/>
            <a:ext cx="9143640" cy="35640"/>
          </a:xfrm>
          <a:prstGeom prst="rect">
            <a:avLst/>
          </a:prstGeom>
          <a:solidFill>
            <a:srgbClr val="404040"/>
          </a:solidFill>
        </p:spPr>
      </p:sp>
      <p:sp>
        <p:nvSpPr>
          <p:cNvPr id="80" name="CustomShape 2"/>
          <p:cNvSpPr/>
          <p:nvPr/>
        </p:nvSpPr>
        <p:spPr>
          <a:xfrm>
            <a:off x="0" y="6400440"/>
            <a:ext cx="9143640" cy="71640"/>
          </a:xfrm>
          <a:prstGeom prst="rect">
            <a:avLst/>
          </a:prstGeom>
          <a:solidFill>
            <a:srgbClr val="404040"/>
          </a:solidFill>
        </p:spPr>
      </p:sp>
      <p:pic>
        <p:nvPicPr>
          <p:cNvPr descr="" id="81" name="Bildobjekt 17"/>
          <p:cNvPicPr/>
          <p:nvPr/>
        </p:nvPicPr>
        <p:blipFill>
          <a:blip r:embed="rId4"/>
          <a:stretch>
            <a:fillRect/>
          </a:stretch>
        </p:blipFill>
        <p:spPr>
          <a:xfrm>
            <a:off x="8243640" y="5824800"/>
            <a:ext cx="900000" cy="1034640"/>
          </a:xfrm>
          <a:prstGeom prst="rect">
            <a:avLst/>
          </a:prstGeom>
        </p:spPr>
      </p:pic>
      <p:sp>
        <p:nvSpPr>
          <p:cNvPr id="82" name="CustomShape 3"/>
          <p:cNvSpPr/>
          <p:nvPr/>
        </p:nvSpPr>
        <p:spPr>
          <a:xfrm>
            <a:off x="457200" y="6444000"/>
            <a:ext cx="7758720" cy="63900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sv-SE">
                <a:solidFill>
                  <a:srgbClr val="1f497d"/>
                </a:solidFill>
                <a:latin typeface="Calibri"/>
              </a:rPr>
              <a:t>Our values: Sustainability   Long term commitments   Humility    Honesty </a:t>
            </a:r>
            <a:endParaRPr/>
          </a:p>
        </p:txBody>
      </p:sp>
      <p:sp>
        <p:nvSpPr>
          <p:cNvPr id="83" name="PlaceHolder 4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43640" cy="1007640"/>
          </a:xfrm>
          <a:prstGeom prst="rect">
            <a:avLst/>
          </a:prstGeom>
        </p:spPr>
        <p:txBody>
          <a:bodyPr anchor="ctr"/>
          <a:p>
            <a:r>
              <a:rPr b="1" lang="sv-SE" sz="3200">
                <a:solidFill>
                  <a:srgbClr val="000000"/>
                </a:solidFill>
                <a:latin typeface="Verdana"/>
              </a:rPr>
              <a:t>Click to edit the title text formatKlicka här för att ändra format</a:t>
            </a:r>
            <a:endParaRPr/>
          </a:p>
        </p:txBody>
      </p:sp>
      <p:sp>
        <p:nvSpPr>
          <p:cNvPr id="84" name="PlaceHolder 5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bIns="45000" lIns="90000" rIns="90000" tIns="45000"/>
          <a:p>
            <a:r>
              <a:rPr lang="sv-SE">
                <a:solidFill>
                  <a:srgbClr val="000000"/>
                </a:solidFill>
                <a:latin typeface="Calibri"/>
              </a:rPr>
              <a:t>2012-10-08</a:t>
            </a:r>
            <a:endParaRPr/>
          </a:p>
        </p:txBody>
      </p:sp>
      <p:sp>
        <p:nvSpPr>
          <p:cNvPr id="85" name="PlaceHolder 6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86" name="PlaceHolder 7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bIns="45000" lIns="90000" rIns="90000" tIns="45000"/>
          <a:p>
            <a:fld id="{01914111-E121-4141-A1E1-F1C181617181}" type="slidenum">
              <a:rPr lang="sv-SE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  <p:sp>
        <p:nvSpPr>
          <p:cNvPr id="87" name="PlaceHolder 8"/>
          <p:cNvSpPr>
            <a:spLocks noGrp="1"/>
          </p:cNvSpPr>
          <p:nvPr>
            <p:ph type="body"/>
          </p:nvPr>
        </p:nvSpPr>
        <p:spPr>
          <a:xfrm>
            <a:off x="457200" y="2901600"/>
            <a:ext cx="8243640" cy="3419640"/>
          </a:xfrm>
          <a:prstGeom prst="rect">
            <a:avLst/>
          </a:prstGeom>
        </p:spPr>
        <p:txBody>
          <a:bodyPr bIns="45000" lIns="90000" rIns="90000" tIns="45000"/>
          <a:p>
            <a:pPr>
              <a:buSzPct val="45000"/>
              <a:buFont typeface="StarSymbol"/>
              <a:buChar char=""/>
            </a:pPr>
            <a:r>
              <a:rPr lang="sv-S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sv-SE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sv-SE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sv-SE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sv-SE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sv-SE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sv-SE">
                <a:solidFill>
                  <a:srgbClr val="000000"/>
                </a:solidFill>
                <a:latin typeface="Calibri"/>
              </a:rPr>
              <a:t>Seventh Outline Level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sv-SE">
                <a:solidFill>
                  <a:srgbClr val="000000"/>
                </a:solidFill>
                <a:latin typeface="Calibri"/>
              </a:rPr>
              <a:t>Eighth Outline Level</a:t>
            </a:r>
            <a:endParaRPr/>
          </a:p>
          <a:p>
            <a:pPr>
              <a:lnSpc>
                <a:spcPct val="150000"/>
              </a:lnSpc>
            </a:pPr>
            <a:r>
              <a:rPr lang="sv-SE">
                <a:solidFill>
                  <a:srgbClr val="000000"/>
                </a:solidFill>
                <a:latin typeface="Calibri"/>
              </a:rPr>
              <a:t>Ninth Outline LevelKlicka här för att ändra format på bakgrundstexten</a:t>
            </a:r>
            <a:endParaRPr/>
          </a:p>
          <a:p>
            <a:pPr>
              <a:lnSpc>
                <a:spcPct val="150000"/>
              </a:lnSpc>
            </a:pPr>
            <a:r>
              <a:rPr lang="sv-SE">
                <a:solidFill>
                  <a:srgbClr val="000000"/>
                </a:solidFill>
                <a:latin typeface="Calibri"/>
              </a:rPr>
              <a:t>Nivå två</a:t>
            </a:r>
            <a:endParaRPr/>
          </a:p>
          <a:p>
            <a:pPr>
              <a:lnSpc>
                <a:spcPct val="150000"/>
              </a:lnSpc>
            </a:pPr>
            <a:r>
              <a:rPr lang="sv-SE">
                <a:solidFill>
                  <a:srgbClr val="000000"/>
                </a:solidFill>
                <a:latin typeface="Calibri"/>
              </a:rPr>
              <a:t>Nivå tre</a:t>
            </a:r>
            <a:endParaRPr/>
          </a:p>
          <a:p>
            <a:pPr>
              <a:lnSpc>
                <a:spcPct val="150000"/>
              </a:lnSpc>
            </a:pPr>
            <a:r>
              <a:rPr lang="sv-SE">
                <a:solidFill>
                  <a:srgbClr val="000000"/>
                </a:solidFill>
                <a:latin typeface="Calibri"/>
              </a:rPr>
              <a:t>Nivå fyra</a:t>
            </a:r>
            <a:endParaRPr/>
          </a:p>
          <a:p>
            <a:pPr>
              <a:lnSpc>
                <a:spcPct val="150000"/>
              </a:lnSpc>
            </a:pPr>
            <a:r>
              <a:rPr lang="sv-SE">
                <a:solidFill>
                  <a:srgbClr val="000000"/>
                </a:solidFill>
                <a:latin typeface="Calibri"/>
              </a:rPr>
              <a:t>Nivå fem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20" name="Bildobjekt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4680"/>
            <a:ext cx="9143640" cy="1400760"/>
          </a:xfrm>
          <a:prstGeom prst="rect">
            <a:avLst/>
          </a:prstGeom>
        </p:spPr>
      </p:pic>
      <p:pic>
        <p:nvPicPr>
          <p:cNvPr descr="" id="121" name="Bildobjekt 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00440"/>
            <a:ext cx="9143640" cy="457200"/>
          </a:xfrm>
          <a:prstGeom prst="rect">
            <a:avLst/>
          </a:prstGeom>
        </p:spPr>
      </p:pic>
      <p:sp>
        <p:nvSpPr>
          <p:cNvPr id="122" name="CustomShape 1"/>
          <p:cNvSpPr/>
          <p:nvPr/>
        </p:nvSpPr>
        <p:spPr>
          <a:xfrm>
            <a:off x="0" y="1360440"/>
            <a:ext cx="9143640" cy="35640"/>
          </a:xfrm>
          <a:prstGeom prst="rect">
            <a:avLst/>
          </a:prstGeom>
          <a:solidFill>
            <a:srgbClr val="404040"/>
          </a:solidFill>
        </p:spPr>
      </p:sp>
      <p:sp>
        <p:nvSpPr>
          <p:cNvPr id="123" name="CustomShape 2"/>
          <p:cNvSpPr/>
          <p:nvPr/>
        </p:nvSpPr>
        <p:spPr>
          <a:xfrm>
            <a:off x="0" y="6400440"/>
            <a:ext cx="9143640" cy="71640"/>
          </a:xfrm>
          <a:prstGeom prst="rect">
            <a:avLst/>
          </a:prstGeom>
          <a:solidFill>
            <a:srgbClr val="404040"/>
          </a:solidFill>
        </p:spPr>
      </p:sp>
      <p:pic>
        <p:nvPicPr>
          <p:cNvPr descr="" id="124" name="Bildobjekt 17"/>
          <p:cNvPicPr/>
          <p:nvPr/>
        </p:nvPicPr>
        <p:blipFill>
          <a:blip r:embed="rId4"/>
          <a:stretch>
            <a:fillRect/>
          </a:stretch>
        </p:blipFill>
        <p:spPr>
          <a:xfrm>
            <a:off x="8243640" y="5824800"/>
            <a:ext cx="900000" cy="1034640"/>
          </a:xfrm>
          <a:prstGeom prst="rect">
            <a:avLst/>
          </a:prstGeom>
        </p:spPr>
      </p:pic>
      <p:sp>
        <p:nvSpPr>
          <p:cNvPr id="125" name="CustomShape 3"/>
          <p:cNvSpPr/>
          <p:nvPr/>
        </p:nvSpPr>
        <p:spPr>
          <a:xfrm>
            <a:off x="457200" y="6444000"/>
            <a:ext cx="7758720" cy="63900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sv-SE">
                <a:solidFill>
                  <a:srgbClr val="1f497d"/>
                </a:solidFill>
                <a:latin typeface="Calibri"/>
              </a:rPr>
              <a:t>Our values: Sustainability   Long term commitments   Humility    Honesty </a:t>
            </a:r>
            <a:endParaRPr/>
          </a:p>
        </p:txBody>
      </p:sp>
      <p:sp>
        <p:nvSpPr>
          <p:cNvPr id="126" name="PlaceHolder 4"/>
          <p:cNvSpPr>
            <a:spLocks noGrp="1"/>
          </p:cNvSpPr>
          <p:nvPr>
            <p:ph type="title"/>
          </p:nvPr>
        </p:nvSpPr>
        <p:spPr>
          <a:xfrm>
            <a:off x="457200" y="1592280"/>
            <a:ext cx="8243640" cy="1007640"/>
          </a:xfrm>
          <a:prstGeom prst="rect">
            <a:avLst/>
          </a:prstGeom>
        </p:spPr>
        <p:txBody>
          <a:bodyPr anchor="ctr"/>
          <a:p>
            <a:r>
              <a:rPr b="1" lang="sv-SE" sz="3200">
                <a:solidFill>
                  <a:srgbClr val="000000"/>
                </a:solidFill>
                <a:latin typeface="Verdana"/>
              </a:rPr>
              <a:t>Click to edit the title text formatKlicka här för att ändra format</a:t>
            </a:r>
            <a:endParaRPr/>
          </a:p>
        </p:txBody>
      </p:sp>
      <p:sp>
        <p:nvSpPr>
          <p:cNvPr id="127" name="PlaceHolder 5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bIns="45000" lIns="90000" rIns="90000" tIns="45000"/>
          <a:p>
            <a:r>
              <a:rPr lang="sv-SE">
                <a:solidFill>
                  <a:srgbClr val="000000"/>
                </a:solidFill>
                <a:latin typeface="Calibri"/>
              </a:rPr>
              <a:t>2012-10-08</a:t>
            </a:r>
            <a:endParaRPr/>
          </a:p>
        </p:txBody>
      </p:sp>
      <p:sp>
        <p:nvSpPr>
          <p:cNvPr id="128" name="PlaceHolder 6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129" name="PlaceHolder 7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bIns="45000" lIns="90000" rIns="90000" tIns="45000"/>
          <a:p>
            <a:fld id="{91E1F1F1-2161-4111-B121-01F151B1E191}" type="slidenum">
              <a:rPr lang="sv-SE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  <p:sp>
        <p:nvSpPr>
          <p:cNvPr id="130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6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sv-SE"/>
              <a:t>Click to edit the outline text format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sv-SE"/>
              <a:t>Second Outline Level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sv-SE"/>
              <a:t>Third Outline Level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sv-SE"/>
              <a:t>Fourth Outline Level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sv-SE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sv-SE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sv-SE"/>
              <a:t>Seventh Outline Level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sv-SE"/>
              <a:t>Eighth Outline Level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sv-SE"/>
              <a:t>Ninth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png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slideLayout" Target="../slideLayouts/slideLayout17.xml"/><Relationship Id="rId6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8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1710000"/>
            <a:ext cx="3375000" cy="1944000"/>
          </a:xfrm>
          <a:prstGeom prst="rect">
            <a:avLst/>
          </a:prstGeom>
        </p:spPr>
      </p:pic>
      <p:pic>
        <p:nvPicPr>
          <p:cNvPr descr="" id="169" name="Bildobjekt 7"/>
          <p:cNvPicPr/>
          <p:nvPr/>
        </p:nvPicPr>
        <p:blipFill>
          <a:blip r:embed="rId2"/>
          <a:stretch>
            <a:fillRect/>
          </a:stretch>
        </p:blipFill>
        <p:spPr>
          <a:xfrm>
            <a:off x="5829480" y="1814760"/>
            <a:ext cx="2066040" cy="1944000"/>
          </a:xfrm>
          <a:prstGeom prst="rect">
            <a:avLst/>
          </a:prstGeom>
        </p:spPr>
      </p:pic>
      <p:sp>
        <p:nvSpPr>
          <p:cNvPr id="170" name="CustomShape 1"/>
          <p:cNvSpPr/>
          <p:nvPr/>
        </p:nvSpPr>
        <p:spPr>
          <a:xfrm>
            <a:off x="1762200" y="4200480"/>
            <a:ext cx="5171760" cy="364680"/>
          </a:xfrm>
          <a:prstGeom prst="rect">
            <a:avLst/>
          </a:prstGeom>
        </p:spPr>
        <p:txBody>
          <a:bodyPr bIns="45000" lIns="90000" rIns="90000" tIns="45000"/>
          <a:p>
            <a:pPr algn="ctr"/>
            <a:r>
              <a:rPr b="1" lang="sv-SE">
                <a:solidFill>
                  <a:srgbClr val="000000"/>
                </a:solidFill>
                <a:latin typeface="Verdana"/>
                <a:ea typeface="Verdana"/>
              </a:rPr>
              <a:t>Elfordon och batteriteknik</a:t>
            </a:r>
            <a:endParaRPr/>
          </a:p>
        </p:txBody>
      </p:sp>
      <p:sp>
        <p:nvSpPr>
          <p:cNvPr id="171" name="CustomShape 2"/>
          <p:cNvSpPr/>
          <p:nvPr/>
        </p:nvSpPr>
        <p:spPr>
          <a:xfrm>
            <a:off x="1116000" y="5157360"/>
            <a:ext cx="6624360" cy="1142280"/>
          </a:xfrm>
          <a:prstGeom prst="rect">
            <a:avLst/>
          </a:prstGeom>
        </p:spPr>
        <p:txBody>
          <a:bodyPr bIns="45000" lIns="90000" rIns="90000" tIns="45000"/>
          <a:p>
            <a:pPr algn="ctr"/>
            <a:endParaRPr/>
          </a:p>
          <a:p>
            <a:pPr algn="ctr"/>
            <a:r>
              <a:rPr b="1" lang="sv-SE">
                <a:solidFill>
                  <a:srgbClr val="000000"/>
                </a:solidFill>
                <a:latin typeface="Calibri"/>
              </a:rPr>
              <a:t>Peter Åstrand</a:t>
            </a:r>
            <a:r>
              <a:rPr lang="sv-SE">
                <a:solidFill>
                  <a:srgbClr val="000000"/>
                </a:solidFill>
                <a:latin typeface="Calibri"/>
              </a:rPr>
              <a:t>, Hybricon AB</a:t>
            </a:r>
            <a:endParaRPr/>
          </a:p>
          <a:p>
            <a:pPr algn="ctr"/>
            <a:r>
              <a:rPr lang="sv-SE">
                <a:solidFill>
                  <a:srgbClr val="000000"/>
                </a:solidFill>
                <a:latin typeface="Calibri"/>
              </a:rPr>
              <a:t>2012-10-05</a:t>
            </a:r>
            <a:endParaRPr/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700560" y="1491120"/>
            <a:ext cx="7979760" cy="395280"/>
          </a:xfrm>
          <a:prstGeom prst="rect">
            <a:avLst/>
          </a:prstGeom>
        </p:spPr>
        <p:txBody>
          <a:bodyPr bIns="45000" lIns="90000" rIns="90000" tIns="45000"/>
          <a:p>
            <a:pPr algn="ctr"/>
            <a:r>
              <a:rPr lang="sv-SE" sz="2000">
                <a:solidFill>
                  <a:srgbClr val="000000"/>
                </a:solidFill>
                <a:latin typeface="Verdana"/>
                <a:ea typeface="Verdana"/>
              </a:rPr>
              <a:t>Vad har hindrat utvecklingen?</a:t>
            </a:r>
            <a:endParaRPr/>
          </a:p>
        </p:txBody>
      </p:sp>
      <p:sp>
        <p:nvSpPr>
          <p:cNvPr id="199" name="CustomShape 2"/>
          <p:cNvSpPr/>
          <p:nvPr/>
        </p:nvSpPr>
        <p:spPr>
          <a:xfrm>
            <a:off x="522360" y="2029320"/>
            <a:ext cx="8157960" cy="395280"/>
          </a:xfrm>
          <a:prstGeom prst="rect">
            <a:avLst/>
          </a:prstGeom>
        </p:spPr>
        <p:txBody>
          <a:bodyPr bIns="45000" lIns="90000" rIns="90000" tIns="45000"/>
          <a:p>
            <a:pPr algn="ctr"/>
            <a:r>
              <a:rPr lang="sv-SE" sz="2000">
                <a:solidFill>
                  <a:srgbClr val="000000"/>
                </a:solidFill>
                <a:latin typeface="Verdana"/>
                <a:ea typeface="Verdana"/>
              </a:rPr>
              <a:t>Främst </a:t>
            </a:r>
            <a:r>
              <a:rPr b="1" lang="sv-SE" sz="2000">
                <a:solidFill>
                  <a:srgbClr val="000000"/>
                </a:solidFill>
                <a:latin typeface="Verdana"/>
                <a:ea typeface="Verdana"/>
              </a:rPr>
              <a:t>batteriteknologin</a:t>
            </a:r>
            <a:r>
              <a:rPr lang="sv-SE" sz="2000">
                <a:solidFill>
                  <a:srgbClr val="000000"/>
                </a:solidFill>
                <a:latin typeface="Verdana"/>
                <a:ea typeface="Verdana"/>
              </a:rPr>
              <a:t>!</a:t>
            </a:r>
            <a:endParaRPr/>
          </a:p>
        </p:txBody>
      </p:sp>
      <p:pic>
        <p:nvPicPr>
          <p:cNvPr descr="" id="200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395280" y="2609640"/>
            <a:ext cx="4824000" cy="3618360"/>
          </a:xfrm>
          <a:prstGeom prst="rect">
            <a:avLst/>
          </a:prstGeom>
        </p:spPr>
      </p:pic>
      <p:pic>
        <p:nvPicPr>
          <p:cNvPr descr="" id="20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5338440" y="2609640"/>
            <a:ext cx="3703320" cy="2071440"/>
          </a:xfrm>
          <a:prstGeom prst="rect">
            <a:avLst/>
          </a:prstGeom>
        </p:spPr>
      </p:pic>
      <p:pic>
        <p:nvPicPr>
          <p:cNvPr descr="" id="202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7190280" y="4681440"/>
            <a:ext cx="1525680" cy="1525680"/>
          </a:xfrm>
          <a:prstGeom prst="rect">
            <a:avLst/>
          </a:prstGeom>
        </p:spPr>
      </p:pic>
      <p:pic>
        <p:nvPicPr>
          <p:cNvPr descr="" id="203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5418000" y="4681440"/>
            <a:ext cx="1525680" cy="1525680"/>
          </a:xfrm>
          <a:prstGeom prst="rect">
            <a:avLst/>
          </a:prstGeom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457200" y="1592280"/>
            <a:ext cx="8229240" cy="100764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b="1" lang="sv-SE" sz="2400"/>
              <a:t>Egenskaper och begrepp för fordonsbatterier</a:t>
            </a:r>
            <a:endParaRPr/>
          </a:p>
        </p:txBody>
      </p:sp>
      <p:sp>
        <p:nvSpPr>
          <p:cNvPr id="205" name="TextShape 2"/>
          <p:cNvSpPr txBox="1"/>
          <p:nvPr/>
        </p:nvSpPr>
        <p:spPr>
          <a:xfrm>
            <a:off x="457200" y="2901600"/>
            <a:ext cx="8243640" cy="1778400"/>
          </a:xfrm>
          <a:prstGeom prst="rect">
            <a:avLst/>
          </a:prstGeom>
        </p:spPr>
        <p:txBody>
          <a:bodyPr bIns="0" lIns="0" rIns="0" tIns="0" wrap="none"/>
          <a:p>
            <a:r>
              <a:rPr lang="sv-SE"/>
              <a:t>V, A, kW, kWh/kg, kWh/l, mΩ, DOD, SOC, OCV, cycles, $/kWh/cycle, C-rate, self discharge, #cells, ΔT, CAN, BMS, BMU, LMU, EMC...</a:t>
            </a:r>
            <a:endParaRPr/>
          </a:p>
          <a:p>
            <a:endParaRPr/>
          </a:p>
          <a:p>
            <a:endParaRPr/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457200" y="1592280"/>
            <a:ext cx="8229240" cy="100764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b="1" i="1" lang="sv-SE"/>
              <a:t>Energi,</a:t>
            </a:r>
            <a:r>
              <a:rPr b="1" lang="sv-SE"/>
              <a:t> per vikt (och volym)</a:t>
            </a:r>
            <a:endParaRPr/>
          </a:p>
        </p:txBody>
      </p:sp>
      <p:sp>
        <p:nvSpPr>
          <p:cNvPr id="207" name="TextShape 2"/>
          <p:cNvSpPr txBox="1"/>
          <p:nvPr/>
        </p:nvSpPr>
        <p:spPr>
          <a:xfrm>
            <a:off x="454320" y="2396520"/>
            <a:ext cx="8243640" cy="346464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sv-SE"/>
              <a:t>”</a:t>
            </a:r>
            <a:r>
              <a:rPr lang="sv-SE"/>
              <a:t>Hur många kilometer kommer jag på 100 kg batterier?”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Mäts i Wh/kg (och Wh/l)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Exempel: Kan driva en 60 W glödlampa i 1 timme och väger 2 kg: har energin 30 Wh/kg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Bensin har 12000 Wh/kg, men bensinmotorn har som bekant stora förluster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Blybatteri: 30-40 Wh/kg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Vanligt lithium-batteri: 90–110 Wh/kg </a:t>
            </a:r>
            <a:endParaRPr/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457200" y="1592280"/>
            <a:ext cx="8229240" cy="100764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b="1" i="1" lang="sv-SE"/>
              <a:t>Effekt,</a:t>
            </a:r>
            <a:r>
              <a:rPr b="1" lang="sv-SE"/>
              <a:t> per vikt (och volym)</a:t>
            </a:r>
            <a:endParaRPr/>
          </a:p>
        </p:txBody>
      </p:sp>
      <p:sp>
        <p:nvSpPr>
          <p:cNvPr id="209" name="TextShape 2"/>
          <p:cNvSpPr txBox="1"/>
          <p:nvPr/>
        </p:nvSpPr>
        <p:spPr>
          <a:xfrm>
            <a:off x="454320" y="2396520"/>
            <a:ext cx="8243640" cy="346464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sv-SE"/>
              <a:t>”</a:t>
            </a:r>
            <a:r>
              <a:rPr lang="sv-SE"/>
              <a:t>Hur många hästkrafter får jag med 100 kg batterier?”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Mäts i W/kg (och W/l)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Exempel: Ett vanligt bilbatteri kan ge säg 500 A x 12 V = 6000 W. Med en vikt på 20 kg har det 300 W/kg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Effekt per vikt hos moderna fordonsbatterier beror mer på </a:t>
            </a:r>
            <a:r>
              <a:rPr i="1" lang="sv-SE"/>
              <a:t>design</a:t>
            </a:r>
            <a:r>
              <a:rPr lang="sv-SE"/>
              <a:t> än kemi/material. Man tillverkar </a:t>
            </a:r>
            <a:r>
              <a:rPr i="1" lang="sv-SE"/>
              <a:t>effektbatterier </a:t>
            </a:r>
            <a:r>
              <a:rPr lang="sv-SE"/>
              <a:t>respektive </a:t>
            </a:r>
            <a:r>
              <a:rPr i="1" lang="sv-SE"/>
              <a:t>energibatterier.</a:t>
            </a:r>
            <a:endParaRPr/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457200" y="1592280"/>
            <a:ext cx="8229240" cy="100764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b="1" i="1" lang="sv-SE"/>
              <a:t>Snabbhet</a:t>
            </a:r>
            <a:endParaRPr/>
          </a:p>
        </p:txBody>
      </p:sp>
      <p:sp>
        <p:nvSpPr>
          <p:cNvPr id="211" name="TextShape 2"/>
          <p:cNvSpPr txBox="1"/>
          <p:nvPr/>
        </p:nvSpPr>
        <p:spPr>
          <a:xfrm>
            <a:off x="454320" y="2396520"/>
            <a:ext cx="8243640" cy="346464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sv-SE"/>
              <a:t>”</a:t>
            </a:r>
            <a:r>
              <a:rPr lang="sv-SE"/>
              <a:t>Hur snabbt kan jag ladda / ladda ur?”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Anges ofta som C-värde: C = maxström (A) / kapacitet (Ah)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Exempel: Prius hybridbatteri kan laddas ur med 105 A och är på 6.5 Ah, vilket ger C = 16</a:t>
            </a: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457200" y="1592280"/>
            <a:ext cx="8229240" cy="100764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b="1" lang="sv-SE" sz="2400"/>
              <a:t>Vanliga batterityper</a:t>
            </a:r>
            <a:endParaRPr/>
          </a:p>
        </p:txBody>
      </p:sp>
      <p:sp>
        <p:nvSpPr>
          <p:cNvPr id="213" name="TextShape 2"/>
          <p:cNvSpPr txBox="1"/>
          <p:nvPr/>
        </p:nvSpPr>
        <p:spPr>
          <a:xfrm>
            <a:off x="457200" y="2901600"/>
            <a:ext cx="8243640" cy="17784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  <a:p>
            <a:endParaRPr/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457200" y="1592280"/>
            <a:ext cx="8229240" cy="100764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b="1" i="1" lang="sv-SE"/>
              <a:t>Blybatteri</a:t>
            </a:r>
            <a:endParaRPr/>
          </a:p>
        </p:txBody>
      </p:sp>
      <p:sp>
        <p:nvSpPr>
          <p:cNvPr id="215" name="TextShape 2"/>
          <p:cNvSpPr txBox="1"/>
          <p:nvPr/>
        </p:nvSpPr>
        <p:spPr>
          <a:xfrm>
            <a:off x="432000" y="2664000"/>
            <a:ext cx="8243640" cy="346464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sv-SE"/>
              <a:t>Det klassiska ”bilbatteriet”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6 celler x 2 V = 12 V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Fördelar: </a:t>
            </a:r>
            <a:r>
              <a:rPr lang="sv-SE"/>
              <a:t>
</a:t>
            </a:r>
            <a:r>
              <a:rPr lang="sv-SE"/>
              <a:t>låg kostnad</a:t>
            </a:r>
            <a:r>
              <a:rPr lang="sv-SE"/>
              <a:t>
</a:t>
            </a:r>
            <a:r>
              <a:rPr lang="sv-SE"/>
              <a:t>hög effekt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Nackdelar: </a:t>
            </a:r>
            <a:r>
              <a:rPr lang="sv-SE"/>
              <a:t>
</a:t>
            </a:r>
            <a:r>
              <a:rPr lang="sv-SE"/>
              <a:t>tungt</a:t>
            </a:r>
            <a:r>
              <a:rPr lang="sv-SE"/>
              <a:t>
</a:t>
            </a:r>
            <a:r>
              <a:rPr lang="sv-SE"/>
              <a:t>begränsad livslängd</a:t>
            </a:r>
            <a:r>
              <a:rPr lang="sv-SE"/>
              <a:t>
</a:t>
            </a:r>
            <a:r>
              <a:rPr lang="sv-SE"/>
              <a:t>bly</a:t>
            </a: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457200" y="1592280"/>
            <a:ext cx="8229240" cy="100764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b="1" i="1" lang="sv-SE"/>
              <a:t>Nickel-metallhydrid</a:t>
            </a:r>
            <a:endParaRPr/>
          </a:p>
        </p:txBody>
      </p:sp>
      <p:sp>
        <p:nvSpPr>
          <p:cNvPr id="217" name="TextShape 2"/>
          <p:cNvSpPr txBox="1"/>
          <p:nvPr/>
        </p:nvSpPr>
        <p:spPr>
          <a:xfrm>
            <a:off x="432000" y="2664000"/>
            <a:ext cx="8243640" cy="346464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sv-SE"/>
              <a:t>Efterföljaren till nickel-kadmium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1.2 V per cell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Fördelar: </a:t>
            </a:r>
            <a:r>
              <a:rPr lang="sv-SE"/>
              <a:t>
</a:t>
            </a:r>
            <a:r>
              <a:rPr lang="sv-SE"/>
              <a:t>mer energi &amp; miljövänligt än nickel-kadmium</a:t>
            </a:r>
            <a:r>
              <a:rPr lang="sv-SE"/>
              <a:t>
</a:t>
            </a:r>
            <a:r>
              <a:rPr lang="sv-SE"/>
              <a:t>”självbalanserande”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Nackdelar: </a:t>
            </a:r>
            <a:r>
              <a:rPr lang="sv-SE"/>
              <a:t>
</a:t>
            </a:r>
            <a:r>
              <a:rPr lang="sv-SE"/>
              <a:t>viss självurladdning</a:t>
            </a: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457200" y="1592280"/>
            <a:ext cx="8229240" cy="100764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b="1" i="1" lang="sv-SE"/>
              <a:t>Lithium: Litium-järnfosfat</a:t>
            </a:r>
            <a:endParaRPr/>
          </a:p>
        </p:txBody>
      </p:sp>
      <p:sp>
        <p:nvSpPr>
          <p:cNvPr id="219" name="TextShape 2"/>
          <p:cNvSpPr txBox="1"/>
          <p:nvPr/>
        </p:nvSpPr>
        <p:spPr>
          <a:xfrm>
            <a:off x="432000" y="2664000"/>
            <a:ext cx="8243640" cy="346464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sv-SE"/>
              <a:t>Mycket populärt i bärbara datorer, mobiltelefoner osv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I elfordon först nyligen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3.3 V per cell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Fördelar: </a:t>
            </a:r>
            <a:r>
              <a:rPr lang="sv-SE"/>
              <a:t>
</a:t>
            </a:r>
            <a:r>
              <a:rPr lang="sv-SE"/>
              <a:t>lätt!</a:t>
            </a:r>
            <a:r>
              <a:rPr lang="sv-SE"/>
              <a:t>
</a:t>
            </a:r>
            <a:r>
              <a:rPr lang="sv-SE"/>
              <a:t>små förluster</a:t>
            </a:r>
            <a:r>
              <a:rPr lang="sv-SE"/>
              <a:t>
</a:t>
            </a:r>
            <a:r>
              <a:rPr lang="sv-SE"/>
              <a:t>god livslängd, ca 3000 cykler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Nackdelar: </a:t>
            </a:r>
            <a:r>
              <a:rPr lang="sv-SE"/>
              <a:t>
</a:t>
            </a:r>
            <a:r>
              <a:rPr lang="sv-SE"/>
              <a:t>måste övervakas och ”balanseras”</a:t>
            </a:r>
            <a:r>
              <a:rPr lang="sv-SE"/>
              <a:t>
</a:t>
            </a:r>
            <a:r>
              <a:rPr lang="sv-SE"/>
              <a:t>litium är en bristvara(?)</a:t>
            </a: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457200" y="1592280"/>
            <a:ext cx="8229240" cy="100764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b="1" i="1" lang="sv-SE"/>
              <a:t>Lithium: Litium-titanat</a:t>
            </a:r>
            <a:endParaRPr/>
          </a:p>
        </p:txBody>
      </p:sp>
      <p:sp>
        <p:nvSpPr>
          <p:cNvPr id="221" name="TextShape 2"/>
          <p:cNvSpPr txBox="1"/>
          <p:nvPr/>
        </p:nvSpPr>
        <p:spPr>
          <a:xfrm>
            <a:off x="216000" y="2376000"/>
            <a:ext cx="4824000" cy="332064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sv-SE"/>
              <a:t>Liknar järnfosfat, men klarar snabbare laddning/urladdning!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2.2 V per cell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Fördelar: </a:t>
            </a:r>
            <a:r>
              <a:rPr lang="sv-SE"/>
              <a:t>
</a:t>
            </a:r>
            <a:r>
              <a:rPr lang="sv-SE"/>
              <a:t>Kan supersnabbladdas på ca 10 minuter!</a:t>
            </a:r>
            <a:r>
              <a:rPr lang="sv-SE"/>
              <a:t>
</a:t>
            </a:r>
            <a:r>
              <a:rPr lang="sv-SE"/>
              <a:t>Mkt bra livslängd, 12000 cykler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Nackdelar: </a:t>
            </a:r>
            <a:r>
              <a:rPr lang="sv-SE"/>
              <a:t>
</a:t>
            </a:r>
            <a:r>
              <a:rPr lang="sv-SE"/>
              <a:t>något tyngre, dyrare</a:t>
            </a:r>
            <a:r>
              <a:rPr lang="sv-SE"/>
              <a:t>
</a:t>
            </a:r>
            <a:endParaRPr/>
          </a:p>
        </p:txBody>
      </p:sp>
      <p:pic>
        <p:nvPicPr>
          <p:cNvPr descr="" id="222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040000" y="1686600"/>
            <a:ext cx="3764880" cy="2705400"/>
          </a:xfrm>
          <a:prstGeom prst="rect">
            <a:avLst/>
          </a:prstGeom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457200" y="1485000"/>
            <a:ext cx="8229240" cy="1007640"/>
          </a:xfrm>
          <a:prstGeom prst="rect">
            <a:avLst/>
          </a:prstGeom>
        </p:spPr>
        <p:txBody>
          <a:bodyPr anchor="b"/>
          <a:p>
            <a:r>
              <a:rPr b="1" lang="sv-SE" sz="3200">
                <a:solidFill>
                  <a:srgbClr val="000000"/>
                </a:solidFill>
                <a:latin typeface="Verdana"/>
              </a:rPr>
              <a:t>Om företaget</a:t>
            </a:r>
            <a:endParaRPr/>
          </a:p>
        </p:txBody>
      </p:sp>
      <p:sp>
        <p:nvSpPr>
          <p:cNvPr id="173" name="TextShape 2"/>
          <p:cNvSpPr txBox="1"/>
          <p:nvPr/>
        </p:nvSpPr>
        <p:spPr>
          <a:xfrm>
            <a:off x="457200" y="2673000"/>
            <a:ext cx="4161960" cy="4616280"/>
          </a:xfrm>
          <a:prstGeom prst="rect">
            <a:avLst/>
          </a:prstGeom>
        </p:spPr>
        <p:txBody>
          <a:bodyPr bIns="45000" lIns="90000" rIns="90000" tIns="45000"/>
          <a:p>
            <a:r>
              <a:rPr lang="sv-SE" sz="1600">
                <a:solidFill>
                  <a:srgbClr val="000000"/>
                </a:solidFill>
                <a:latin typeface="Calibri"/>
              </a:rPr>
              <a:t>Hybricon är ett Umeåbaserat företag som utvecklar hållbara transporter och konverterar fordon till eldrift. Vi tar ett totalgrepp om eldrift inklusive laddsystem</a:t>
            </a:r>
            <a:endParaRPr/>
          </a:p>
          <a:p>
            <a:r>
              <a:rPr b="1" lang="sv-SE" sz="2400">
                <a:solidFill>
                  <a:srgbClr val="000000"/>
                </a:solidFill>
                <a:latin typeface="Calibri"/>
              </a:rPr>
              <a:t>Vision</a:t>
            </a:r>
            <a:endParaRPr/>
          </a:p>
          <a:p>
            <a:r>
              <a:rPr lang="sv-SE" sz="1600">
                <a:solidFill>
                  <a:srgbClr val="000000"/>
                </a:solidFill>
                <a:latin typeface="Calibri"/>
              </a:rPr>
              <a:t>Att vara världsledande när det gäller tekniska lösningar för elektriska drivsystem i övergången till ett hållbart samhälle</a:t>
            </a:r>
            <a:endParaRPr/>
          </a:p>
          <a:p>
            <a:endParaRPr/>
          </a:p>
          <a:p>
            <a:endParaRPr/>
          </a:p>
          <a:p>
            <a:endParaRPr/>
          </a:p>
        </p:txBody>
      </p:sp>
      <p:pic>
        <p:nvPicPr>
          <p:cNvPr descr="" id="174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4816080" y="1989000"/>
            <a:ext cx="4057200" cy="3497040"/>
          </a:xfrm>
          <a:prstGeom prst="rect">
            <a:avLst/>
          </a:prstGeom>
        </p:spPr>
      </p:pic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457200" y="1592280"/>
            <a:ext cx="8229240" cy="100764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b="1" lang="sv-SE" sz="2400"/>
              <a:t>Laddning av elfordon</a:t>
            </a:r>
            <a:endParaRPr/>
          </a:p>
        </p:txBody>
      </p:sp>
      <p:sp>
        <p:nvSpPr>
          <p:cNvPr id="224" name="TextShape 2"/>
          <p:cNvSpPr txBox="1"/>
          <p:nvPr/>
        </p:nvSpPr>
        <p:spPr>
          <a:xfrm>
            <a:off x="457200" y="2901600"/>
            <a:ext cx="8243640" cy="17784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  <a:p>
            <a:endParaRPr/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216000" y="1296000"/>
            <a:ext cx="8229240" cy="100764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b="1" i="1" lang="sv-SE"/>
              <a:t>Misslyckad standardisering: vägguttag</a:t>
            </a:r>
            <a:endParaRPr/>
          </a:p>
        </p:txBody>
      </p:sp>
      <p:pic>
        <p:nvPicPr>
          <p:cNvPr descr="" id="22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60" y="1988640"/>
            <a:ext cx="9143640" cy="4635360"/>
          </a:xfrm>
          <a:prstGeom prst="rect">
            <a:avLst/>
          </a:prstGeom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216000" y="1296000"/>
            <a:ext cx="8229240" cy="100764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b="1" i="1" lang="sv-SE"/>
              <a:t>Misslyckad standardisering, igen</a:t>
            </a:r>
            <a:endParaRPr/>
          </a:p>
        </p:txBody>
      </p:sp>
      <p:pic>
        <p:nvPicPr>
          <p:cNvPr descr="" id="22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705600" y="2303640"/>
            <a:ext cx="2534400" cy="2034360"/>
          </a:xfrm>
          <a:prstGeom prst="rect">
            <a:avLst/>
          </a:prstGeom>
        </p:spPr>
      </p:pic>
      <p:pic>
        <p:nvPicPr>
          <p:cNvPr descr="" id="229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6337440" y="1562040"/>
            <a:ext cx="2518560" cy="2829960"/>
          </a:xfrm>
          <a:prstGeom prst="rect">
            <a:avLst/>
          </a:prstGeom>
        </p:spPr>
      </p:pic>
      <p:pic>
        <p:nvPicPr>
          <p:cNvPr descr="" id="230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24000" y="4032000"/>
            <a:ext cx="2118240" cy="2108160"/>
          </a:xfrm>
          <a:prstGeom prst="rect">
            <a:avLst/>
          </a:prstGeom>
        </p:spPr>
      </p:pic>
      <p:pic>
        <p:nvPicPr>
          <p:cNvPr descr="" id="231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3528000" y="4166640"/>
            <a:ext cx="2723040" cy="2097360"/>
          </a:xfrm>
          <a:prstGeom prst="rect">
            <a:avLst/>
          </a:prstGeom>
        </p:spPr>
      </p:pic>
      <p:pic>
        <p:nvPicPr>
          <p:cNvPr descr="" id="232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3446280" y="2016000"/>
            <a:ext cx="2601720" cy="2100960"/>
          </a:xfrm>
          <a:prstGeom prst="rect">
            <a:avLst/>
          </a:prstGeom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457200" y="1592280"/>
            <a:ext cx="8229240" cy="100764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b="1" i="1" lang="sv-SE"/>
              <a:t>Standarder för laddning</a:t>
            </a:r>
            <a:endParaRPr/>
          </a:p>
        </p:txBody>
      </p:sp>
      <p:sp>
        <p:nvSpPr>
          <p:cNvPr id="234" name="TextShape 2"/>
          <p:cNvSpPr txBox="1"/>
          <p:nvPr/>
        </p:nvSpPr>
        <p:spPr>
          <a:xfrm>
            <a:off x="442800" y="2448000"/>
            <a:ext cx="8243640" cy="341964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sv-SE"/>
              <a:t>IEC 62196 anger åtminstone </a:t>
            </a:r>
            <a:r>
              <a:rPr i="1" lang="sv-SE"/>
              <a:t>kommunikation</a:t>
            </a:r>
            <a:r>
              <a:rPr lang="sv-SE"/>
              <a:t> mm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/>
              <a:t>Fyra ”Modes”: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sv-SE"/>
              <a:t>Mode 1 - långsam laddning från vanligt eluttag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sv-SE"/>
              <a:t>Mode 2 - som ovan fast med skyddsanordning i kabeln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sv-SE"/>
              <a:t>Mode 3</a:t>
            </a:r>
            <a:r>
              <a:rPr lang="sv-SE"/>
              <a:t> - långsam eller snabb laddning med hjälp av  särskilt uttag, med kontroll och skyddsfunktion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sv-SE"/>
              <a:t>Mode 4 - snabbladdning med extern laddare</a:t>
            </a:r>
            <a:endParaRPr/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1249200" y="1944000"/>
            <a:ext cx="5950800" cy="30877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sv-SE" sz="9600"/>
              <a:t>?</a:t>
            </a:r>
            <a:endParaRPr/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6541200" y="6179400"/>
            <a:ext cx="2019600" cy="233280"/>
          </a:xfrm>
          <a:prstGeom prst="rect">
            <a:avLst/>
          </a:prstGeom>
        </p:spPr>
        <p:txBody>
          <a:bodyPr bIns="45000" lIns="90000" rIns="90000" tIns="45000"/>
          <a:p>
            <a:fld id="{61C14141-0141-4191-91F1-2181816151F1}" type="slidenum">
              <a:rPr lang="sv-SE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  <p:sp>
        <p:nvSpPr>
          <p:cNvPr id="237" name="CustomShape 2"/>
          <p:cNvSpPr/>
          <p:nvPr/>
        </p:nvSpPr>
        <p:spPr>
          <a:xfrm>
            <a:off x="683640" y="2997000"/>
            <a:ext cx="7632360" cy="216000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  <a:p>
            <a:endParaRPr/>
          </a:p>
          <a:p>
            <a:pPr algn="ctr"/>
            <a:r>
              <a:rPr b="1" lang="sv-SE" sz="3600">
                <a:solidFill>
                  <a:srgbClr val="000000"/>
                </a:solidFill>
                <a:latin typeface="Verdana"/>
                <a:ea typeface="Verdana"/>
              </a:rPr>
              <a:t>Tack för Ert intresse</a:t>
            </a:r>
            <a:endParaRPr/>
          </a:p>
          <a:p>
            <a:pPr algn="ctr"/>
            <a:endParaRPr/>
          </a:p>
        </p:txBody>
      </p:sp>
      <p:pic>
        <p:nvPicPr>
          <p:cNvPr descr="" id="238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930600" y="1839960"/>
            <a:ext cx="2964240" cy="1707120"/>
          </a:xfrm>
          <a:prstGeom prst="rect">
            <a:avLst/>
          </a:prstGeom>
        </p:spPr>
      </p:pic>
      <p:pic>
        <p:nvPicPr>
          <p:cNvPr descr="" id="239" name="Bildobjekt 5"/>
          <p:cNvPicPr/>
          <p:nvPr/>
        </p:nvPicPr>
        <p:blipFill>
          <a:blip r:embed="rId2"/>
          <a:stretch>
            <a:fillRect/>
          </a:stretch>
        </p:blipFill>
        <p:spPr>
          <a:xfrm>
            <a:off x="5343840" y="1603080"/>
            <a:ext cx="2066040" cy="1944000"/>
          </a:xfrm>
          <a:prstGeom prst="rect">
            <a:avLst/>
          </a:prstGeom>
        </p:spPr>
      </p:pic>
      <p:sp>
        <p:nvSpPr>
          <p:cNvPr id="240" name="CustomShape 3"/>
          <p:cNvSpPr/>
          <p:nvPr/>
        </p:nvSpPr>
        <p:spPr>
          <a:xfrm>
            <a:off x="1116360" y="5157720"/>
            <a:ext cx="6624360" cy="1142280"/>
          </a:xfrm>
          <a:prstGeom prst="rect">
            <a:avLst/>
          </a:prstGeom>
        </p:spPr>
        <p:txBody>
          <a:bodyPr bIns="45000" lIns="90000" rIns="90000" tIns="45000"/>
          <a:p>
            <a:pPr algn="ctr"/>
            <a:endParaRPr/>
          </a:p>
          <a:p>
            <a:pPr algn="ctr"/>
            <a:r>
              <a:rPr b="1" lang="sv-SE">
                <a:solidFill>
                  <a:srgbClr val="000000"/>
                </a:solidFill>
                <a:latin typeface="Calibri"/>
              </a:rPr>
              <a:t>Peter Åstrand</a:t>
            </a:r>
            <a:r>
              <a:rPr lang="sv-SE">
                <a:solidFill>
                  <a:srgbClr val="000000"/>
                </a:solidFill>
                <a:latin typeface="Calibri"/>
              </a:rPr>
              <a:t>, Hybricon AB</a:t>
            </a:r>
            <a:endParaRPr/>
          </a:p>
          <a:p>
            <a:pPr algn="ctr"/>
            <a:r>
              <a:rPr lang="sv-SE">
                <a:solidFill>
                  <a:srgbClr val="000000"/>
                </a:solidFill>
                <a:latin typeface="Calibri"/>
              </a:rPr>
              <a:t>2012-10-05</a:t>
            </a:r>
            <a:endParaRPr/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457200" y="1485000"/>
            <a:ext cx="8229240" cy="1007640"/>
          </a:xfrm>
          <a:prstGeom prst="rect">
            <a:avLst/>
          </a:prstGeom>
        </p:spPr>
        <p:txBody>
          <a:bodyPr anchor="b"/>
          <a:p>
            <a:r>
              <a:rPr b="1" lang="sv-SE" sz="3200">
                <a:solidFill>
                  <a:srgbClr val="000000"/>
                </a:solidFill>
                <a:latin typeface="Verdana"/>
              </a:rPr>
              <a:t>Om mig</a:t>
            </a:r>
            <a:endParaRPr/>
          </a:p>
        </p:txBody>
      </p:sp>
      <p:sp>
        <p:nvSpPr>
          <p:cNvPr id="176" name="TextShape 2"/>
          <p:cNvSpPr txBox="1"/>
          <p:nvPr/>
        </p:nvSpPr>
        <p:spPr>
          <a:xfrm>
            <a:off x="457200" y="2673000"/>
            <a:ext cx="4942800" cy="3285360"/>
          </a:xfrm>
          <a:prstGeom prst="rect">
            <a:avLst/>
          </a:prstGeom>
        </p:spPr>
        <p:txBody>
          <a:bodyPr bIns="45000" lIns="90000" rIns="90000" tIns="45000"/>
          <a:p>
            <a:pPr>
              <a:buSzPct val="45000"/>
              <a:buFont typeface="StarSymbol"/>
              <a:buChar char=""/>
            </a:pPr>
            <a:r>
              <a:rPr lang="sv-SE" sz="1600">
                <a:solidFill>
                  <a:srgbClr val="000000"/>
                </a:solidFill>
                <a:latin typeface="Calibri"/>
              </a:rPr>
              <a:t>Startade Hybricon tillsammans med Boh Westerlund 2009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 sz="1600">
                <a:solidFill>
                  <a:srgbClr val="000000"/>
                </a:solidFill>
                <a:latin typeface="Calibri"/>
              </a:rPr>
              <a:t>Civ.ing i datateknik, jobbat mycket med datakommunikation i fordon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 sz="1600">
                <a:solidFill>
                  <a:srgbClr val="000000"/>
                </a:solidFill>
                <a:latin typeface="Calibri"/>
              </a:rPr>
              <a:t>Utvecklat Hybricons laddhybrid-konvertering för Toyota Prius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 sz="1600">
                <a:solidFill>
                  <a:srgbClr val="000000"/>
                </a:solidFill>
                <a:latin typeface="Calibri"/>
              </a:rPr>
              <a:t>Utvärderar batterier, laddare, styrsystem osv</a:t>
            </a:r>
            <a:endParaRPr/>
          </a:p>
          <a:p>
            <a:endParaRPr/>
          </a:p>
          <a:p>
            <a:endParaRPr/>
          </a:p>
        </p:txBody>
      </p:sp>
      <p:pic>
        <p:nvPicPr>
          <p:cNvPr descr="" id="17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749920" y="2088000"/>
            <a:ext cx="3106080" cy="2808000"/>
          </a:xfrm>
          <a:prstGeom prst="rect">
            <a:avLst/>
          </a:prstGeom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611280" y="1428120"/>
            <a:ext cx="8137080" cy="821880"/>
          </a:xfrm>
          <a:prstGeom prst="rect">
            <a:avLst/>
          </a:prstGeom>
        </p:spPr>
        <p:txBody>
          <a:bodyPr bIns="45000" lIns="90000" rIns="90000" tIns="45000"/>
          <a:p>
            <a:pPr algn="ctr"/>
            <a:r>
              <a:rPr b="1" lang="sv-SE" sz="2400">
                <a:solidFill>
                  <a:srgbClr val="000000"/>
                </a:solidFill>
                <a:latin typeface="Verdana"/>
                <a:ea typeface="Verdana"/>
              </a:rPr>
              <a:t>Hybricons produktportfölj 2012, fordon</a:t>
            </a:r>
            <a:endParaRPr/>
          </a:p>
          <a:p>
            <a:pPr algn="ctr"/>
            <a:endParaRPr/>
          </a:p>
        </p:txBody>
      </p:sp>
      <p:pic>
        <p:nvPicPr>
          <p:cNvPr descr="" id="179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342720" y="2104560"/>
            <a:ext cx="3911040" cy="1889640"/>
          </a:xfrm>
          <a:prstGeom prst="rect">
            <a:avLst/>
          </a:prstGeom>
        </p:spPr>
      </p:pic>
      <p:pic>
        <p:nvPicPr>
          <p:cNvPr descr="" id="180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342720" y="4479840"/>
            <a:ext cx="3798000" cy="1733040"/>
          </a:xfrm>
          <a:prstGeom prst="rect">
            <a:avLst/>
          </a:prstGeom>
        </p:spPr>
      </p:pic>
      <p:pic>
        <p:nvPicPr>
          <p:cNvPr descr="" id="181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499280" y="2367360"/>
            <a:ext cx="4338000" cy="3253680"/>
          </a:xfrm>
          <a:prstGeom prst="rect">
            <a:avLst/>
          </a:prstGeom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6541200" y="6179400"/>
            <a:ext cx="2019600" cy="233280"/>
          </a:xfrm>
          <a:prstGeom prst="rect">
            <a:avLst/>
          </a:prstGeom>
        </p:spPr>
        <p:txBody>
          <a:bodyPr bIns="45000" lIns="90000" rIns="90000" tIns="45000"/>
          <a:p>
            <a:fld id="{31913111-2181-4131-8121-31E19181A1C1}" type="slidenum">
              <a:rPr lang="sv-SE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  <p:sp>
        <p:nvSpPr>
          <p:cNvPr id="183" name="CustomShape 2"/>
          <p:cNvSpPr/>
          <p:nvPr/>
        </p:nvSpPr>
        <p:spPr>
          <a:xfrm>
            <a:off x="611280" y="1490040"/>
            <a:ext cx="8137080" cy="821880"/>
          </a:xfrm>
          <a:prstGeom prst="rect">
            <a:avLst/>
          </a:prstGeom>
        </p:spPr>
        <p:txBody>
          <a:bodyPr bIns="45000" lIns="90000" rIns="90000" tIns="45000"/>
          <a:p>
            <a:r>
              <a:rPr lang="sv-SE" sz="2400">
                <a:solidFill>
                  <a:srgbClr val="000000"/>
                </a:solidFill>
                <a:latin typeface="Calibri"/>
              </a:rPr>
              <a:t>Toyota Prius Gen III Laddhybridkonverterad av HYBRICON 2010</a:t>
            </a:r>
            <a:endParaRPr/>
          </a:p>
        </p:txBody>
      </p:sp>
      <p:pic>
        <p:nvPicPr>
          <p:cNvPr descr="" id="184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724320" y="2314800"/>
            <a:ext cx="7872840" cy="3765240"/>
          </a:xfrm>
          <a:prstGeom prst="rect">
            <a:avLst/>
          </a:prstGeom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6541200" y="6179400"/>
            <a:ext cx="2019600" cy="233280"/>
          </a:xfrm>
          <a:prstGeom prst="rect">
            <a:avLst/>
          </a:prstGeom>
        </p:spPr>
        <p:txBody>
          <a:bodyPr bIns="45000" lIns="90000" rIns="90000" tIns="45000"/>
          <a:p>
            <a:fld id="{515151C1-C151-4151-B1E1-F15101310111}" type="slidenum">
              <a:rPr lang="sv-SE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  <p:sp>
        <p:nvSpPr>
          <p:cNvPr id="186" name="CustomShape 2"/>
          <p:cNvSpPr/>
          <p:nvPr/>
        </p:nvSpPr>
        <p:spPr>
          <a:xfrm>
            <a:off x="611280" y="1490040"/>
            <a:ext cx="8137080" cy="821880"/>
          </a:xfrm>
          <a:prstGeom prst="rect">
            <a:avLst/>
          </a:prstGeom>
        </p:spPr>
        <p:txBody>
          <a:bodyPr bIns="45000" lIns="90000" rIns="90000" tIns="45000"/>
          <a:p>
            <a:r>
              <a:rPr lang="sv-SE" sz="2400">
                <a:solidFill>
                  <a:srgbClr val="000000"/>
                </a:solidFill>
                <a:latin typeface="Calibri"/>
              </a:rPr>
              <a:t>Fungerar det?</a:t>
            </a:r>
            <a:endParaRPr/>
          </a:p>
        </p:txBody>
      </p:sp>
      <p:pic>
        <p:nvPicPr>
          <p:cNvPr descr="" id="18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16080" y="2016000"/>
            <a:ext cx="6955920" cy="4164840"/>
          </a:xfrm>
          <a:prstGeom prst="rect">
            <a:avLst/>
          </a:prstGeom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6541200" y="6179400"/>
            <a:ext cx="2019600" cy="233280"/>
          </a:xfrm>
          <a:prstGeom prst="rect">
            <a:avLst/>
          </a:prstGeom>
        </p:spPr>
        <p:txBody>
          <a:bodyPr bIns="45000" lIns="90000" rIns="90000" tIns="45000"/>
          <a:p>
            <a:fld id="{41816111-3161-41F1-9101-B111B1510131}" type="slidenum">
              <a:rPr lang="sv-SE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  <p:pic>
        <p:nvPicPr>
          <p:cNvPr descr="" id="189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4217040" y="2979000"/>
            <a:ext cx="4479120" cy="3359160"/>
          </a:xfrm>
          <a:prstGeom prst="rect">
            <a:avLst/>
          </a:prstGeom>
        </p:spPr>
      </p:pic>
      <p:pic>
        <p:nvPicPr>
          <p:cNvPr descr="" id="190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95640" y="2163960"/>
            <a:ext cx="5226840" cy="3423240"/>
          </a:xfrm>
          <a:prstGeom prst="rect">
            <a:avLst/>
          </a:prstGeom>
        </p:spPr>
      </p:pic>
      <p:sp>
        <p:nvSpPr>
          <p:cNvPr id="191" name="CustomShape 2"/>
          <p:cNvSpPr/>
          <p:nvPr/>
        </p:nvSpPr>
        <p:spPr>
          <a:xfrm>
            <a:off x="1885320" y="1463760"/>
            <a:ext cx="5382000" cy="82188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sv-SE" sz="2400">
                <a:solidFill>
                  <a:srgbClr val="000000"/>
                </a:solidFill>
                <a:latin typeface="Calibri"/>
              </a:rPr>
              <a:t>100 kW laddstation, Umedalen, 2011</a:t>
            </a:r>
            <a:endParaRPr/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6541200" y="6179400"/>
            <a:ext cx="2019600" cy="233280"/>
          </a:xfrm>
          <a:prstGeom prst="rect">
            <a:avLst/>
          </a:prstGeom>
        </p:spPr>
        <p:txBody>
          <a:bodyPr bIns="45000" lIns="90000" rIns="90000" tIns="45000"/>
          <a:p>
            <a:fld id="{E1814121-E1B1-4111-B171-212171A1F131}" type="slidenum">
              <a:rPr lang="sv-SE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  <p:sp>
        <p:nvSpPr>
          <p:cNvPr id="193" name="CustomShape 2"/>
          <p:cNvSpPr/>
          <p:nvPr/>
        </p:nvSpPr>
        <p:spPr>
          <a:xfrm>
            <a:off x="1857960" y="1463760"/>
            <a:ext cx="5436720" cy="82188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sv-SE" sz="2400">
                <a:solidFill>
                  <a:srgbClr val="000000"/>
                </a:solidFill>
                <a:latin typeface="Calibri"/>
              </a:rPr>
              <a:t>300 kW laddstation, Umeå Airport, 2012</a:t>
            </a:r>
            <a:endParaRPr/>
          </a:p>
        </p:txBody>
      </p:sp>
      <p:pic>
        <p:nvPicPr>
          <p:cNvPr descr="" id="194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429200" y="1947960"/>
            <a:ext cx="5985360" cy="4231080"/>
          </a:xfrm>
          <a:prstGeom prst="rect">
            <a:avLst/>
          </a:prstGeom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6541200" y="6179400"/>
            <a:ext cx="2019600" cy="233280"/>
          </a:xfrm>
          <a:prstGeom prst="rect">
            <a:avLst/>
          </a:prstGeom>
        </p:spPr>
        <p:txBody>
          <a:bodyPr bIns="45000" lIns="90000" rIns="90000" tIns="45000"/>
          <a:p>
            <a:fld id="{B1C1E181-F101-41A1-8141-F121618171D1}" type="slidenum">
              <a:rPr lang="sv-SE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  <p:pic>
        <p:nvPicPr>
          <p:cNvPr descr="" id="196" name="Bildobjekt 7"/>
          <p:cNvPicPr/>
          <p:nvPr/>
        </p:nvPicPr>
        <p:blipFill>
          <a:blip r:embed="rId1"/>
          <a:stretch>
            <a:fillRect/>
          </a:stretch>
        </p:blipFill>
        <p:spPr>
          <a:xfrm>
            <a:off x="5096880" y="2748600"/>
            <a:ext cx="3663720" cy="2986920"/>
          </a:xfrm>
          <a:prstGeom prst="rect">
            <a:avLst/>
          </a:prstGeom>
        </p:spPr>
      </p:pic>
      <p:sp>
        <p:nvSpPr>
          <p:cNvPr id="197" name="CustomShape 2"/>
          <p:cNvSpPr/>
          <p:nvPr/>
        </p:nvSpPr>
        <p:spPr>
          <a:xfrm>
            <a:off x="457200" y="1600200"/>
            <a:ext cx="4294800" cy="430380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sv-SE" sz="2400">
                <a:solidFill>
                  <a:srgbClr val="000000"/>
                </a:solidFill>
                <a:latin typeface="Verdana"/>
              </a:rPr>
              <a:t>LADDHYBRIDER</a:t>
            </a:r>
            <a:r>
              <a:rPr lang="sv-SE">
                <a:solidFill>
                  <a:srgbClr val="000000"/>
                </a:solidFill>
                <a:latin typeface="Verdana"/>
              </a:rPr>
              <a:t>	</a:t>
            </a:r>
            <a:endParaRPr/>
          </a:p>
          <a:p>
            <a:r>
              <a:rPr lang="sv-SE">
                <a:solidFill>
                  <a:srgbClr val="000000"/>
                </a:solidFill>
                <a:latin typeface="Verdana"/>
              </a:rPr>
              <a:t>...är lösningen på elfordonens problem: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 sz="1600">
                <a:solidFill>
                  <a:srgbClr val="000000"/>
                </a:solidFill>
                <a:latin typeface="Verdana"/>
              </a:rPr>
              <a:t>Rent elfordon när så önskas/krävs</a:t>
            </a:r>
            <a:r>
              <a:rPr lang="sv-SE" sz="1600">
                <a:solidFill>
                  <a:srgbClr val="000000"/>
                </a:solidFill>
                <a:latin typeface="Verdana"/>
              </a:rPr>
              <a:t>
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 sz="1600">
                <a:solidFill>
                  <a:srgbClr val="000000"/>
                </a:solidFill>
                <a:latin typeface="Verdana"/>
              </a:rPr>
              <a:t>Alternativ framdrivning vid behov</a:t>
            </a:r>
            <a:r>
              <a:rPr lang="sv-SE" sz="1600">
                <a:solidFill>
                  <a:srgbClr val="000000"/>
                </a:solidFill>
                <a:latin typeface="Verdana"/>
              </a:rPr>
              <a:t>
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 sz="1600">
                <a:solidFill>
                  <a:srgbClr val="000000"/>
                </a:solidFill>
                <a:latin typeface="Verdana"/>
              </a:rPr>
              <a:t>En långsiktig övergångsteknik med</a:t>
            </a:r>
            <a:r>
              <a:rPr lang="sv-SE" sz="1600">
                <a:solidFill>
                  <a:srgbClr val="000000"/>
                </a:solidFill>
                <a:latin typeface="Verdana"/>
              </a:rPr>
              <a:t>
</a:t>
            </a:r>
            <a:r>
              <a:rPr lang="sv-SE" sz="1600">
                <a:solidFill>
                  <a:srgbClr val="000000"/>
                </a:solidFill>
                <a:latin typeface="Verdana"/>
              </a:rPr>
              <a:t>det bästa ur två världar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sv-SE" sz="1600">
                <a:solidFill>
                  <a:srgbClr val="000000"/>
                </a:solidFill>
                <a:latin typeface="Verdana"/>
              </a:rPr>
              <a:t>Rena elfordon kan också fungera </a:t>
            </a:r>
            <a:r>
              <a:rPr b="1" i="1" lang="sv-SE" sz="1600">
                <a:solidFill>
                  <a:srgbClr val="000000"/>
                </a:solidFill>
                <a:latin typeface="Verdana"/>
              </a:rPr>
              <a:t>i vissa fall</a:t>
            </a:r>
            <a:endParaRPr/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